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307" r:id="rId3"/>
    <p:sldId id="308" r:id="rId4"/>
    <p:sldId id="309" r:id="rId5"/>
    <p:sldId id="337" r:id="rId6"/>
    <p:sldId id="340" r:id="rId7"/>
    <p:sldId id="336" r:id="rId8"/>
    <p:sldId id="338" r:id="rId9"/>
    <p:sldId id="318" r:id="rId10"/>
    <p:sldId id="3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4694"/>
  </p:normalViewPr>
  <p:slideViewPr>
    <p:cSldViewPr snapToGrid="0" snapToObjects="1">
      <p:cViewPr>
        <p:scale>
          <a:sx n="77" d="100"/>
          <a:sy n="77" d="100"/>
        </p:scale>
        <p:origin x="-20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1571"/>
          <a:stretch>
            <a:fillRect/>
          </a:stretch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>
            <a:fillRect/>
          </a:stretch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1571"/>
          <a:stretch>
            <a:fillRect/>
          </a:stretch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>
            <a:fillRect/>
          </a:stretch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>
            <a:fillRect/>
          </a:stretch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1571"/>
          <a:stretch>
            <a:fillRect/>
          </a:stretch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>
            <a:fillRect/>
          </a:stretch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1571"/>
          <a:stretch>
            <a:fillRect/>
          </a:stretch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>
            <a:fillRect/>
          </a:stretch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1571"/>
          <a:stretch>
            <a:fillRect/>
          </a:stretch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32C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333D47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11571"/>
          <a:stretch>
            <a:fillRect/>
          </a:stretch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>
            <a:fillRect/>
          </a:stretch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011680" y="3316224"/>
            <a:ext cx="564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800" b="1" dirty="0" smtClean="0">
                <a:solidFill>
                  <a:srgbClr val="FF0000"/>
                </a:solidFill>
                <a:latin typeface="SB Sans Text Semibold"/>
                <a:ea typeface="Fedra Sans Pro Bold" panose="020B0803040000020004" pitchFamily="34" charset="0"/>
                <a:cs typeface="Fedra Sans Pro Bold" panose="020B0803040000020004" pitchFamily="34" charset="0"/>
                <a:sym typeface="Fedra Sans Pro"/>
              </a:rPr>
              <a:t>Наставнический  </a:t>
            </a:r>
            <a:r>
              <a:rPr lang="ru-RU" altLang="ru-RU" sz="4800" b="1" dirty="0">
                <a:solidFill>
                  <a:srgbClr val="FF0000"/>
                </a:solidFill>
                <a:latin typeface="SB Sans Text Semibold"/>
                <a:ea typeface="Fedra Sans Pro Bold" panose="020B0803040000020004" pitchFamily="34" charset="0"/>
                <a:cs typeface="Fedra Sans Pro Bold" panose="020B0803040000020004" pitchFamily="34" charset="0"/>
                <a:sym typeface="Fedra Sans Pro"/>
              </a:rPr>
              <a:t>проект</a:t>
            </a:r>
          </a:p>
          <a:p>
            <a:pPr>
              <a:spcBef>
                <a:spcPct val="0"/>
              </a:spcBef>
            </a:pPr>
            <a:r>
              <a:rPr lang="ru-RU" altLang="ru-RU" sz="5400" b="1" dirty="0" smtClean="0">
                <a:solidFill>
                  <a:srgbClr val="7030A0"/>
                </a:solidFill>
                <a:latin typeface="SB Sans Text Semibold"/>
                <a:ea typeface="Fedra Sans Pro Bold" panose="020B0803040000020004" pitchFamily="34" charset="0"/>
                <a:cs typeface="Fedra Sans Pro Bold" panose="020B0803040000020004" pitchFamily="34" charset="0"/>
                <a:sym typeface="Fedra Sans Pro"/>
              </a:rPr>
              <a:t>«</a:t>
            </a:r>
            <a:r>
              <a:rPr lang="ru-RU" altLang="ru-RU" sz="4800" b="1" dirty="0" smtClean="0">
                <a:solidFill>
                  <a:srgbClr val="7030A0"/>
                </a:solidFill>
                <a:latin typeface="SB Sans Text Semibold"/>
                <a:ea typeface="Fedra Sans Pro Bold" panose="020B0803040000020004" pitchFamily="34" charset="0"/>
                <a:cs typeface="Fedra Sans Pro Bold" panose="020B0803040000020004" pitchFamily="34" charset="0"/>
                <a:sym typeface="Fedra Sans Pro"/>
              </a:rPr>
              <a:t>Учимся вместе»</a:t>
            </a:r>
            <a:endParaRPr lang="ru-RU" altLang="ru-RU" sz="4800" b="1" dirty="0">
              <a:solidFill>
                <a:srgbClr val="7030A0"/>
              </a:solidFill>
              <a:latin typeface="SB Sans Text Semibold"/>
              <a:ea typeface="Fedra Sans Pro Bold" panose="020B0803040000020004" pitchFamily="34" charset="0"/>
              <a:cs typeface="Fedra Sans Pro Bold" panose="020B0803040000020004" pitchFamily="34" charset="0"/>
              <a:sym typeface="Fedra Sans Pro"/>
            </a:endParaRPr>
          </a:p>
        </p:txBody>
      </p:sp>
      <p:sp>
        <p:nvSpPr>
          <p:cNvPr id="3" name="Rectangle 4"/>
          <p:cNvSpPr/>
          <p:nvPr/>
        </p:nvSpPr>
        <p:spPr>
          <a:xfrm flipH="1">
            <a:off x="7193276" y="5413248"/>
            <a:ext cx="3852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75000"/>
                  </a:schemeClr>
                </a:solidFill>
                <a:latin typeface="SB Sans Text Semibold"/>
                <a:ea typeface="Fedra Sans Pro Demi" panose="020B0503040000020004" pitchFamily="34" charset="0"/>
                <a:cs typeface="Fedra Sans Pro Demi" panose="020B0503040000020004" pitchFamily="34" charset="0"/>
                <a:sym typeface="Fedra Sans Pro Light" panose="020B0303040000020004" pitchFamily="34" charset="0"/>
              </a:rPr>
              <a:t>Авторы:</a:t>
            </a:r>
            <a:endParaRPr lang="ru-RU" altLang="ru-RU" sz="1600" dirty="0">
              <a:solidFill>
                <a:schemeClr val="tx1">
                  <a:lumMod val="75000"/>
                </a:schemeClr>
              </a:solidFill>
              <a:latin typeface="SB Sans Text Semibold"/>
              <a:ea typeface="Fedra Sans Pro Demi" panose="020B0503040000020004" pitchFamily="34" charset="0"/>
              <a:cs typeface="Fedra Sans Pro Demi" panose="020B0503040000020004" pitchFamily="34" charset="0"/>
              <a:sym typeface="Fedra Sans Pro Light" panose="020B03030400000200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75000"/>
                  </a:schemeClr>
                </a:solidFill>
                <a:latin typeface="SB Sans Text Semibold"/>
                <a:ea typeface="Fedra Sans Pro Demi" panose="020B0503040000020004" pitchFamily="34" charset="0"/>
                <a:cs typeface="Fedra Sans Pro Demi" panose="020B0503040000020004" pitchFamily="34" charset="0"/>
                <a:sym typeface="Fedra Sans Pro Light" panose="020B0303040000020004" pitchFamily="34" charset="0"/>
              </a:rPr>
              <a:t>МБОУ «Школа № 32 </a:t>
            </a:r>
            <a:endParaRPr lang="ru-RU" altLang="ru-RU" sz="1600" dirty="0" smtClean="0">
              <a:solidFill>
                <a:schemeClr val="tx1">
                  <a:lumMod val="75000"/>
                </a:schemeClr>
              </a:solidFill>
              <a:latin typeface="SB Sans Text Semibold"/>
              <a:ea typeface="Fedra Sans Pro Demi" panose="020B0503040000020004" pitchFamily="34" charset="0"/>
              <a:cs typeface="Fedra Sans Pro Demi" panose="020B0503040000020004" pitchFamily="34" charset="0"/>
              <a:sym typeface="Fedra Sans Pro Light" panose="020B03030400000200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 err="1" smtClean="0">
                <a:solidFill>
                  <a:schemeClr val="tx1">
                    <a:lumMod val="75000"/>
                  </a:schemeClr>
                </a:solidFill>
                <a:latin typeface="SB Sans Text Semibold"/>
                <a:ea typeface="Fedra Sans Pro Demi" panose="020B0503040000020004" pitchFamily="34" charset="0"/>
                <a:cs typeface="Fedra Sans Pro Demi" panose="020B0503040000020004" pitchFamily="34" charset="0"/>
                <a:sym typeface="Fedra Sans Pro Light" panose="020B0303040000020004" pitchFamily="34" charset="0"/>
              </a:rPr>
              <a:t>им.прп</a:t>
            </a:r>
            <a:r>
              <a:rPr lang="ru-RU" altLang="ru-RU" sz="1600" dirty="0">
                <a:solidFill>
                  <a:schemeClr val="tx1">
                    <a:lumMod val="75000"/>
                  </a:schemeClr>
                </a:solidFill>
                <a:latin typeface="SB Sans Text Semibold"/>
                <a:ea typeface="Fedra Sans Pro Demi" panose="020B0503040000020004" pitchFamily="34" charset="0"/>
                <a:cs typeface="Fedra Sans Pro Demi" panose="020B0503040000020004" pitchFamily="34" charset="0"/>
                <a:sym typeface="Fedra Sans Pro Light" panose="020B0303040000020004" pitchFamily="34" charset="0"/>
              </a:rPr>
              <a:t>. Серафима Саровского»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75000"/>
                  </a:schemeClr>
                </a:solidFill>
                <a:latin typeface="SB Sans Text Semibold"/>
                <a:ea typeface="Fedra Sans Pro Demi" panose="020B0503040000020004" pitchFamily="34" charset="0"/>
                <a:cs typeface="Fedra Sans Pro Demi" panose="020B0503040000020004" pitchFamily="34" charset="0"/>
                <a:sym typeface="Fedra Sans Pro Light" panose="020B0303040000020004" pitchFamily="34" charset="0"/>
              </a:rPr>
              <a:t>Мелехова </a:t>
            </a:r>
            <a:r>
              <a:rPr lang="ru-RU" altLang="ru-RU" sz="1600" dirty="0">
                <a:solidFill>
                  <a:schemeClr val="tx1">
                    <a:lumMod val="75000"/>
                  </a:schemeClr>
                </a:solidFill>
                <a:latin typeface="SB Sans Text Semibold"/>
                <a:ea typeface="Fedra Sans Pro Demi" panose="020B0503040000020004" pitchFamily="34" charset="0"/>
                <a:cs typeface="Fedra Sans Pro Demi" panose="020B0503040000020004" pitchFamily="34" charset="0"/>
                <a:sym typeface="Fedra Sans Pro Light" panose="020B0303040000020004" pitchFamily="34" charset="0"/>
              </a:rPr>
              <a:t>В.Ю., зам. директора 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75000"/>
                  </a:schemeClr>
                </a:solidFill>
                <a:latin typeface="SB Sans Text Semibold"/>
                <a:ea typeface="Fedra Sans Pro Demi" panose="020B0503040000020004" pitchFamily="34" charset="0"/>
                <a:cs typeface="Fedra Sans Pro Demi" panose="020B0503040000020004" pitchFamily="34" charset="0"/>
                <a:sym typeface="Fedra Sans Pro Light" panose="020B0303040000020004" pitchFamily="34" charset="0"/>
              </a:rPr>
              <a:t>Каменева М.Н., зам. директора</a:t>
            </a:r>
            <a:endParaRPr lang="ru-RU" altLang="ru-RU" sz="1600" dirty="0">
              <a:solidFill>
                <a:schemeClr val="tx1">
                  <a:lumMod val="75000"/>
                </a:schemeClr>
              </a:solidFill>
              <a:latin typeface="SB Sans Text Semibold"/>
              <a:ea typeface="Fedra Sans Pro Demi" panose="020B0503040000020004" pitchFamily="34" charset="0"/>
              <a:cs typeface="Fedra Sans Pro Demi" panose="020B0503040000020004" pitchFamily="34" charset="0"/>
              <a:sym typeface="Fedra Sans Pro Light" panose="020B03030400000200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62" y="4003433"/>
            <a:ext cx="1751579" cy="2044555"/>
          </a:xfrm>
          <a:prstGeom prst="rect">
            <a:avLst/>
          </a:prstGeom>
        </p:spPr>
      </p:pic>
      <p:sp>
        <p:nvSpPr>
          <p:cNvPr id="6" name="Freeform 46"/>
          <p:cNvSpPr>
            <a:spLocks noEditPoints="1"/>
          </p:cNvSpPr>
          <p:nvPr/>
        </p:nvSpPr>
        <p:spPr bwMode="auto">
          <a:xfrm>
            <a:off x="7854950" y="1973942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rgbClr val="055D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" y="1200467"/>
            <a:ext cx="20177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0" y="1268959"/>
            <a:ext cx="11345183" cy="4431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ПРЕДСТАВЛЕНИЕ РЕЗУЛЬТАТОВ ПРОЕКТА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5DD5A9-2525-4058-58D0-206E2B361448}"/>
              </a:ext>
            </a:extLst>
          </p:cNvPr>
          <p:cNvSpPr txBox="1"/>
          <p:nvPr/>
        </p:nvSpPr>
        <p:spPr>
          <a:xfrm>
            <a:off x="825623" y="2307835"/>
            <a:ext cx="105195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В работе методических объединений: круглый стол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«Мой опыт в наставничестве»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На педагогическом совете: творческая лаборатория «Педагог нового поколения»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На муниципальном (региональном) уровне: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</a:rPr>
              <a:t>форсайт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-сессия «Лаборатория инноваций»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95" y="4644354"/>
            <a:ext cx="4427291" cy="221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71" y="292037"/>
            <a:ext cx="11096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5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1319777"/>
            <a:ext cx="10982358" cy="74138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0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КРАТКАЯ СПРАВКА ОБ Образовательной Организации</a:t>
            </a:r>
          </a:p>
          <a:p>
            <a:pPr lvl="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dirty="0">
              <a:solidFill>
                <a:srgbClr val="333E48"/>
              </a:solidFill>
              <a:latin typeface="Times New Roman" panose="02020603050405020304" pitchFamily="18" charset="0"/>
              <a:ea typeface="FedraSansPro-LightItalic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chemeClr val="accent6">
                    <a:lumMod val="50000"/>
                  </a:schemeClr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Управленческий проект </a:t>
            </a:r>
          </a:p>
          <a:p>
            <a:pPr lvl="0"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b="1" cap="all" dirty="0" smtClean="0">
                <a:solidFill>
                  <a:schemeClr val="accent6">
                    <a:lumMod val="50000"/>
                  </a:schemeClr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по развитию личностно-развивающей среды </a:t>
            </a:r>
          </a:p>
          <a:p>
            <a:pPr algn="ctr">
              <a:spcBef>
                <a:spcPts val="133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chemeClr val="accent6">
                    <a:lumMod val="50000"/>
                  </a:schemeClr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«Помня историю, созидаем будущее»</a:t>
            </a:r>
          </a:p>
          <a:p>
            <a:pPr algn="ctr">
              <a:buClr>
                <a:srgbClr val="F69200"/>
              </a:buClr>
              <a:buSzPct val="100000"/>
            </a:pPr>
            <a:endParaRPr lang="ru-RU" altLang="ru-RU" sz="3200" b="1" cap="all" dirty="0" smtClean="0">
              <a:solidFill>
                <a:schemeClr val="accent1">
                  <a:lumMod val="50000"/>
                </a:schemeClr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chemeClr val="accent1">
                    <a:lumMod val="50000"/>
                  </a:schemeClr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Педагогический проект </a:t>
            </a:r>
          </a:p>
          <a:p>
            <a:pPr algn="ctr">
              <a:buClr>
                <a:srgbClr val="F69200"/>
              </a:buClr>
              <a:buSzPct val="100000"/>
            </a:pPr>
            <a:r>
              <a:rPr lang="ru-RU" altLang="ru-RU" b="1" cap="all" dirty="0" smtClean="0">
                <a:solidFill>
                  <a:schemeClr val="accent1">
                    <a:lumMod val="50000"/>
                  </a:schemeClr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по развитию личностного потенциала</a:t>
            </a:r>
          </a:p>
          <a:p>
            <a:pPr algn="ctr">
              <a:spcBef>
                <a:spcPts val="133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 smtClean="0">
                <a:solidFill>
                  <a:schemeClr val="accent1">
                    <a:lumMod val="50000"/>
                  </a:schemeClr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 «Школа Успеха»</a:t>
            </a:r>
          </a:p>
          <a:p>
            <a:pPr algn="ctr">
              <a:spcBef>
                <a:spcPts val="1330"/>
              </a:spcBef>
              <a:buClr>
                <a:srgbClr val="F69200"/>
              </a:buClr>
              <a:buSzPct val="100000"/>
            </a:pPr>
            <a:endParaRPr lang="ru-RU" altLang="ru-RU" sz="1400" b="1" cap="all" dirty="0" smtClean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spcBef>
                <a:spcPts val="1330"/>
              </a:spcBef>
              <a:buClr>
                <a:srgbClr val="F69200"/>
              </a:buClr>
              <a:buSzPct val="100000"/>
            </a:pPr>
            <a:r>
              <a:rPr lang="ru-RU" altLang="ru-RU" sz="1400" b="1" cap="all" dirty="0" smtClean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Целевая группа – учителя, обучающиеся , родители  (законные представители)</a:t>
            </a: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1330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buClr>
                <a:srgbClr val="F69200"/>
              </a:buClr>
              <a:buSzPct val="100000"/>
            </a:pPr>
            <a:endParaRPr lang="ru-RU" altLang="ru-RU" sz="2400" b="1" cap="all" dirty="0" smtClean="0">
              <a:solidFill>
                <a:srgbClr val="FF0000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buClr>
                <a:srgbClr val="F69200"/>
              </a:buClr>
              <a:buSzPct val="100000"/>
            </a:pPr>
            <a:endParaRPr lang="ru-RU" altLang="ru-RU" sz="2400" b="1" cap="all" dirty="0">
              <a:solidFill>
                <a:srgbClr val="FF0000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buClr>
                <a:srgbClr val="F69200"/>
              </a:buClr>
              <a:buSzPct val="100000"/>
            </a:pPr>
            <a:endParaRPr lang="ru-RU" altLang="ru-RU" sz="2400" b="1" cap="all" dirty="0" smtClean="0">
              <a:solidFill>
                <a:srgbClr val="FF0000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algn="ctr">
              <a:buClr>
                <a:srgbClr val="F69200"/>
              </a:buClr>
              <a:buSzPct val="100000"/>
            </a:pPr>
            <a:endParaRPr lang="ru-RU" altLang="ru-RU" sz="2400" b="1" cap="all" dirty="0">
              <a:solidFill>
                <a:srgbClr val="FF0000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68" y="212126"/>
            <a:ext cx="1261808" cy="88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1319800"/>
            <a:ext cx="12166603" cy="4431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КЛЮЧЕВАЯ ПРОБЛЕМА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15422" y="2181188"/>
            <a:ext cx="11535758" cy="4392488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0" tIns="60831" rIns="0" bIns="60831"/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600" dirty="0" smtClean="0">
                <a:solidFill>
                  <a:schemeClr val="tx1">
                    <a:lumMod val="75000"/>
                  </a:schemeClr>
                </a:solidFill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В основе проекта предполагается реализация разных моделей наставничества через формирование творческого потенциала личности всех участников образовательного процесса.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6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Проблема: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6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разработка программы корпоративной системы наставничества</a:t>
            </a:r>
            <a:endParaRPr lang="ru-RU" altLang="ru-RU" sz="36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52" y="170393"/>
            <a:ext cx="1239711" cy="8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65" y="1457236"/>
            <a:ext cx="6889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9" y="2501871"/>
            <a:ext cx="13350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17" y="2860169"/>
            <a:ext cx="5302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2" y="4346455"/>
            <a:ext cx="79851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173857" y="1242204"/>
            <a:ext cx="0" cy="53311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62437" y="1368097"/>
            <a:ext cx="68925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SB Sans Text Semibold"/>
                <a:cs typeface="Times New Roman" panose="02020603050405020304" pitchFamily="18" charset="0"/>
              </a:rPr>
              <a:t>Направление наставнического проекта:</a:t>
            </a:r>
          </a:p>
          <a:p>
            <a:r>
              <a:rPr lang="ru-RU" dirty="0" smtClean="0">
                <a:solidFill>
                  <a:srgbClr val="FF0000"/>
                </a:solidFill>
                <a:latin typeface="SB Sans Text Semibold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FF0000"/>
                </a:solidFill>
                <a:latin typeface="SB Sans Text Semibold"/>
                <a:cs typeface="Times New Roman" panose="02020603050405020304" pitchFamily="18" charset="0"/>
              </a:rPr>
              <a:t>культуры наставничества через организацию </a:t>
            </a:r>
            <a:r>
              <a:rPr lang="ru-RU" dirty="0" smtClean="0">
                <a:solidFill>
                  <a:srgbClr val="FF0000"/>
                </a:solidFill>
                <a:latin typeface="SB Sans Text Semibold"/>
                <a:cs typeface="Times New Roman" panose="02020603050405020304" pitchFamily="18" charset="0"/>
              </a:rPr>
              <a:t>мероприятий</a:t>
            </a:r>
            <a:r>
              <a:rPr lang="ru-RU" dirty="0">
                <a:solidFill>
                  <a:srgbClr val="FF0000"/>
                </a:solidFill>
                <a:latin typeface="SB Sans Text Semibold"/>
                <a:cs typeface="Times New Roman" panose="02020603050405020304" pitchFamily="18" charset="0"/>
              </a:rPr>
              <a:t>, проведения обучающих семинаров или</a:t>
            </a:r>
          </a:p>
          <a:p>
            <a:r>
              <a:rPr lang="ru-RU" dirty="0">
                <a:solidFill>
                  <a:srgbClr val="FF0000"/>
                </a:solidFill>
                <a:latin typeface="SB Sans Text Semibold"/>
                <a:cs typeface="Times New Roman" panose="02020603050405020304" pitchFamily="18" charset="0"/>
              </a:rPr>
              <a:t>внутренних форумов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3472" y="2783969"/>
            <a:ext cx="7372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B Sans Text Semibold"/>
                <a:cs typeface="Times New Roman" panose="02020603050405020304" pitchFamily="18" charset="0"/>
              </a:rPr>
              <a:t>Основная идея:</a:t>
            </a:r>
          </a:p>
          <a:p>
            <a:r>
              <a:rPr lang="ru-RU" dirty="0" smtClean="0">
                <a:solidFill>
                  <a:srgbClr val="FF0000"/>
                </a:solidFill>
                <a:latin typeface="SB Sans Text Semibold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FF0000"/>
                </a:solidFill>
                <a:latin typeface="SB Sans Text Semibold"/>
                <a:cs typeface="Times New Roman" panose="02020603050405020304" pitchFamily="18" charset="0"/>
              </a:rPr>
              <a:t>методической лаборатории, способствующей развитию личностного потенциала и формированию 4К компетенций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2053" y="4346455"/>
            <a:ext cx="7720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B Sans Text Semibold"/>
                <a:cs typeface="Times New Roman" panose="02020603050405020304" pitchFamily="18" charset="0"/>
              </a:rPr>
              <a:t>Целевая группа:</a:t>
            </a:r>
          </a:p>
          <a:p>
            <a:r>
              <a:rPr lang="ru-RU" dirty="0" smtClean="0">
                <a:solidFill>
                  <a:srgbClr val="FF0000"/>
                </a:solidFill>
                <a:latin typeface="SB Sans Text Semibold"/>
                <a:cs typeface="Times New Roman" panose="02020603050405020304" pitchFamily="18" charset="0"/>
              </a:rPr>
              <a:t>руководители МО, педагоги-наставники, обучающиеся психолого-педагогических классов</a:t>
            </a:r>
            <a:endParaRPr lang="ru-RU" dirty="0">
              <a:solidFill>
                <a:srgbClr val="FF0000"/>
              </a:solidFill>
              <a:latin typeface="SB Sans Text Semibold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39" y="200914"/>
            <a:ext cx="126206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1319800"/>
            <a:ext cx="12166603" cy="4431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ЦЕЛЬ И ЗАДАЧИ ПРОЕКТА 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15422" y="2181188"/>
            <a:ext cx="11535758" cy="4392488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0" tIns="60831" rIns="0" bIns="60831"/>
          <a:lstStyle/>
          <a:p>
            <a:pPr marL="456565" indent="-456565"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0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824" y="2181188"/>
            <a:ext cx="10448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личностно-развивающей среды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личностного потенциала участников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в условиях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моделей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работу ПОС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методическую лабораторию по организации и проведению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мастерских,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коллективно-творческих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дел, фестивалей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03" y="225298"/>
            <a:ext cx="126206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5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15422" y="2181188"/>
            <a:ext cx="11535758" cy="4392488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lIns="0" tIns="60831" rIns="0" bIns="60831"/>
          <a:lstStyle/>
          <a:p>
            <a:pPr marL="456565" indent="-456565"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0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082493-950A-232A-73B4-AF0EC01741C1}"/>
              </a:ext>
            </a:extLst>
          </p:cNvPr>
          <p:cNvSpPr txBox="1"/>
          <p:nvPr/>
        </p:nvSpPr>
        <p:spPr>
          <a:xfrm>
            <a:off x="3174521" y="1283729"/>
            <a:ext cx="4873923" cy="584775"/>
          </a:xfrm>
          <a:prstGeom prst="rect">
            <a:avLst/>
          </a:prstGeom>
          <a:solidFill>
            <a:schemeClr val="accent3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SB Sans Text Semibold"/>
                <a:cs typeface="Times New Roman" panose="02020603050405020304" pitchFamily="18" charset="0"/>
              </a:rPr>
              <a:t>ЭТАПЫ ПРОЕКТА</a:t>
            </a:r>
          </a:p>
        </p:txBody>
      </p:sp>
      <p:sp>
        <p:nvSpPr>
          <p:cNvPr id="5" name="Стрелка вправо 1">
            <a:extLst>
              <a:ext uri="{FF2B5EF4-FFF2-40B4-BE49-F238E27FC236}">
                <a16:creationId xmlns:a16="http://schemas.microsoft.com/office/drawing/2014/main" xmlns="" id="{30989470-3C45-C035-5F30-7A93FEB90CE4}"/>
              </a:ext>
            </a:extLst>
          </p:cNvPr>
          <p:cNvSpPr/>
          <p:nvPr/>
        </p:nvSpPr>
        <p:spPr>
          <a:xfrm>
            <a:off x="1759788" y="1216324"/>
            <a:ext cx="10334446" cy="3657600"/>
          </a:xfrm>
          <a:prstGeom prst="rightArrow">
            <a:avLst/>
          </a:prstGeom>
          <a:solidFill>
            <a:schemeClr val="accent3">
              <a:alpha val="67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375D108-85C0-2B91-DC21-2B866A0FB01D}"/>
              </a:ext>
            </a:extLst>
          </p:cNvPr>
          <p:cNvSpPr/>
          <p:nvPr/>
        </p:nvSpPr>
        <p:spPr>
          <a:xfrm>
            <a:off x="1011936" y="2833368"/>
            <a:ext cx="2972867" cy="2467154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SB Sans Text Semibold"/>
              </a:rPr>
              <a:t>Подготовительный: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SB Sans Text Semibold"/>
              </a:rPr>
              <a:t>Создание ПОС (определение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SB Sans Text Semibold"/>
              </a:rPr>
              <a:t>педагогов</a:t>
            </a:r>
            <a:r>
              <a:rPr lang="ru-RU" b="1" dirty="0">
                <a:solidFill>
                  <a:schemeClr val="tx1"/>
                </a:solidFill>
                <a:latin typeface="SB Sans Text Semibold"/>
              </a:rPr>
              <a:t>, обладающих нужными качествами для </a:t>
            </a:r>
            <a:r>
              <a:rPr lang="ru-RU" b="1" dirty="0" smtClean="0">
                <a:solidFill>
                  <a:schemeClr val="tx1"/>
                </a:solidFill>
                <a:latin typeface="SB Sans Text Semibold"/>
              </a:rPr>
              <a:t>реализации проекта)</a:t>
            </a:r>
            <a:endParaRPr lang="ru-RU" b="1" dirty="0">
              <a:solidFill>
                <a:schemeClr val="tx1"/>
              </a:solidFill>
              <a:latin typeface="SB Sans Text Semi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85731D-0615-116C-9A70-6029D8BD4A3D}"/>
              </a:ext>
            </a:extLst>
          </p:cNvPr>
          <p:cNvSpPr/>
          <p:nvPr/>
        </p:nvSpPr>
        <p:spPr>
          <a:xfrm>
            <a:off x="4791456" y="2833368"/>
            <a:ext cx="2499360" cy="2467154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SB Sans Text Semibold"/>
              </a:rPr>
              <a:t>Практический: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SB Sans Text Semibold"/>
              </a:rPr>
              <a:t>проведение мероприятий с использованием технологий ПРЛП: консультации, круглые столы, методические дни и т.д.</a:t>
            </a:r>
            <a:endParaRPr lang="ru-RU" b="1" dirty="0">
              <a:solidFill>
                <a:schemeClr val="tx1"/>
              </a:solidFill>
              <a:latin typeface="SB Sans Text Semibold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4AA024-D7F3-BD69-C644-6DFFDB350B50}"/>
              </a:ext>
            </a:extLst>
          </p:cNvPr>
          <p:cNvSpPr/>
          <p:nvPr/>
        </p:nvSpPr>
        <p:spPr>
          <a:xfrm>
            <a:off x="7802879" y="2833368"/>
            <a:ext cx="2885715" cy="2467154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SB Sans Text Semibold"/>
              </a:rPr>
              <a:t>Заключительный: </a:t>
            </a:r>
            <a:r>
              <a:rPr lang="ru-RU" b="1" dirty="0" smtClean="0">
                <a:solidFill>
                  <a:schemeClr val="tx1"/>
                </a:solidFill>
                <a:latin typeface="SB Sans Text Semibold"/>
              </a:rPr>
              <a:t>разработка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SB Sans Text Semibold"/>
              </a:rPr>
              <a:t>программы </a:t>
            </a:r>
            <a:r>
              <a:rPr lang="ru-RU" b="1" dirty="0" smtClean="0">
                <a:solidFill>
                  <a:schemeClr val="tx1"/>
                </a:solidFill>
                <a:latin typeface="SB Sans Text Semibold"/>
              </a:rPr>
              <a:t>формирования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SB Sans Text Semibold"/>
              </a:rPr>
              <a:t>корпоративной культуры в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SB Sans Text Semibold"/>
              </a:rPr>
              <a:t>общеобразовательном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SB Sans Text Semibold"/>
              </a:rPr>
              <a:t>учреждении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SB Sans Text Semibol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41" y="195543"/>
            <a:ext cx="1105291" cy="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2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92458" y="1363596"/>
            <a:ext cx="10682735" cy="2890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ЗНАЧИМЫЕ МЕРОПРИЯТИЯ ПРОЕКТА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000" b="1" cap="all" dirty="0" smtClean="0">
                <a:solidFill>
                  <a:srgbClr val="FF0000"/>
                </a:solidFill>
                <a:cs typeface="SB Sans Text Semibold" panose="020B0503040504020204" pitchFamily="34" charset="0"/>
              </a:rPr>
              <a:t>В </a:t>
            </a:r>
            <a:r>
              <a:rPr lang="ru-RU" altLang="ru-RU" sz="2000" b="1" cap="all" dirty="0">
                <a:solidFill>
                  <a:srgbClr val="FF0000"/>
                </a:solidFill>
                <a:cs typeface="SB Sans Text Semibold" panose="020B0503040504020204" pitchFamily="34" charset="0"/>
              </a:rPr>
              <a:t>соответствии с направлениями работы</a:t>
            </a:r>
          </a:p>
          <a:p>
            <a:r>
              <a:rPr lang="ru-RU" altLang="en-US" sz="2000" dirty="0" smtClean="0">
                <a:solidFill>
                  <a:srgbClr val="FF0000"/>
                </a:solidFill>
              </a:rPr>
              <a:t>а) </a:t>
            </a:r>
            <a:r>
              <a:rPr lang="ru-RU" altLang="en-US" sz="2000" dirty="0">
                <a:solidFill>
                  <a:srgbClr val="FF0000"/>
                </a:solidFill>
              </a:rPr>
              <a:t>развитие личностного потенциала, </a:t>
            </a:r>
          </a:p>
          <a:p>
            <a:r>
              <a:rPr lang="ru-RU" altLang="en-US" sz="2000" dirty="0" smtClean="0">
                <a:solidFill>
                  <a:srgbClr val="FF0000"/>
                </a:solidFill>
              </a:rPr>
              <a:t>б) </a:t>
            </a:r>
            <a:r>
              <a:rPr lang="ru-RU" altLang="en-US" sz="2000" dirty="0">
                <a:solidFill>
                  <a:srgbClr val="FF0000"/>
                </a:solidFill>
              </a:rPr>
              <a:t>формирование 4К-компетенций,</a:t>
            </a:r>
          </a:p>
          <a:p>
            <a:r>
              <a:rPr lang="ru-RU" altLang="en-US" sz="2000" dirty="0" smtClean="0">
                <a:solidFill>
                  <a:srgbClr val="FF0000"/>
                </a:solidFill>
              </a:rPr>
              <a:t>в) </a:t>
            </a:r>
            <a:r>
              <a:rPr lang="ru-RU" altLang="en-US" sz="2000" dirty="0">
                <a:solidFill>
                  <a:srgbClr val="FF0000"/>
                </a:solidFill>
              </a:rPr>
              <a:t>персонализированное обучение</a:t>
            </a:r>
            <a:r>
              <a:rPr lang="ru-RU" altLang="en-US" sz="2000" dirty="0" smtClean="0">
                <a:solidFill>
                  <a:srgbClr val="FF0000"/>
                </a:solidFill>
              </a:rPr>
              <a:t>.</a:t>
            </a:r>
            <a:endParaRPr lang="ru-RU" altLang="en-US" sz="2000" dirty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FF0000"/>
              </a:solidFill>
              <a:latin typeface="SB Sans Text Semibold" panose="020B0503040504020204" pitchFamily="34" charset="0"/>
              <a:cs typeface="SB Sans Text Semibold" panose="020B0503040504020204" pitchFamily="34" charset="0"/>
            </a:endParaRP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FF0000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 </a:t>
            </a:r>
          </a:p>
        </p:txBody>
      </p:sp>
      <p:sp>
        <p:nvSpPr>
          <p:cNvPr id="2" name="7-конечная звезда 1"/>
          <p:cNvSpPr/>
          <p:nvPr/>
        </p:nvSpPr>
        <p:spPr>
          <a:xfrm>
            <a:off x="4864608" y="3088125"/>
            <a:ext cx="3352799" cy="2154435"/>
          </a:xfrm>
          <a:prstGeom prst="star7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Методический совет</a:t>
            </a:r>
            <a:endParaRPr lang="ru-RU" dirty="0"/>
          </a:p>
        </p:txBody>
      </p:sp>
      <p:sp>
        <p:nvSpPr>
          <p:cNvPr id="3" name="6-конечная звезда 2"/>
          <p:cNvSpPr/>
          <p:nvPr/>
        </p:nvSpPr>
        <p:spPr>
          <a:xfrm>
            <a:off x="548640" y="3767328"/>
            <a:ext cx="3461313" cy="2412626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Педагогический совет</a:t>
            </a:r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8973312" y="2407920"/>
            <a:ext cx="2401881" cy="2029968"/>
          </a:xfrm>
          <a:prstGeom prst="star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Заседание МО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95" y="279845"/>
            <a:ext cx="11096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44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-1" y="1268959"/>
            <a:ext cx="11345183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Риски и Способы их минимизации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56072"/>
              </p:ext>
            </p:extLst>
          </p:nvPr>
        </p:nvGraphicFramePr>
        <p:xfrm>
          <a:off x="1207008" y="2048256"/>
          <a:ext cx="9521952" cy="356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0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4786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Неотзывчивость части педагогических кадров на решение задач проекта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Вовлечение, обучение, стимулирование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992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Недостаточная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поддержка проекта со стороны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социальных партнеров (КГУ, КПК)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Поиск эффективных форм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взаимодействия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39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9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95" y="292037"/>
            <a:ext cx="11096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07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82751" y="1268959"/>
            <a:ext cx="9765793" cy="48233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проекта и Способы их </a:t>
            </a:r>
            <a:r>
              <a:rPr kumimoji="0" lang="ru-RU" alt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642D"/>
                </a:solidFill>
                <a:effectLst/>
                <a:uLnTx/>
                <a:uFillTx/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ДОСТИЖЕНИЯ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Форсайт-сессия «Лаборатория</a:t>
            </a:r>
            <a:r>
              <a:rPr kumimoji="0" lang="ru-RU" altLang="ru-RU" sz="2000" b="1" i="0" u="none" strike="noStrike" kern="1200" cap="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 Инноваций»</a:t>
            </a:r>
            <a:endParaRPr kumimoji="0" lang="ru-RU" altLang="ru-RU" sz="1400" b="1" i="0" u="none" strike="noStrike" kern="1200" cap="all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FedraSansPro-LightItalic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330"/>
              </a:spcBef>
              <a:buClr>
                <a:srgbClr val="F69200"/>
              </a:buClr>
              <a:buSzPct val="100000"/>
              <a:defRPr/>
            </a:pPr>
            <a:r>
              <a:rPr lang="ru-RU" altLang="ru-RU" sz="2000" b="1" cap="all" dirty="0" smtClean="0">
                <a:solidFill>
                  <a:schemeClr val="tx1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Форсайт-сессия - площадка </a:t>
            </a:r>
            <a:r>
              <a:rPr lang="ru-RU" altLang="ru-RU" sz="2000" b="1" cap="all" dirty="0">
                <a:solidFill>
                  <a:schemeClr val="tx1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обмена мнениями и создания стратегических </a:t>
            </a:r>
            <a:r>
              <a:rPr lang="ru-RU" altLang="ru-RU" sz="2000" b="1" cap="all" dirty="0" smtClean="0">
                <a:solidFill>
                  <a:schemeClr val="tx1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инициатив, в ходе которой происходит процесс определения позиции заинтересованных лиц по отношению к общему для них будущему.</a:t>
            </a:r>
            <a:endParaRPr lang="ru-RU" altLang="ru-RU" sz="2000" b="1" cap="all" baseline="0" dirty="0">
              <a:solidFill>
                <a:schemeClr val="tx1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endParaRPr kumimoji="0" lang="ru-RU" altLang="ru-RU" sz="2000" b="1" i="0" u="none" strike="noStrike" kern="1200" cap="all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endParaRPr lang="ru-RU" altLang="ru-RU" sz="2000" b="1" cap="all" baseline="0" dirty="0">
              <a:solidFill>
                <a:srgbClr val="FF0000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endParaRPr kumimoji="0" lang="ru-RU" altLang="ru-RU" sz="2000" b="1" i="0" u="none" strike="noStrike" kern="1200" cap="all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endParaRPr lang="ru-RU" altLang="ru-RU" sz="2000" b="1" cap="all" baseline="0" dirty="0">
              <a:solidFill>
                <a:srgbClr val="FF0000"/>
              </a:solidFill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30"/>
              </a:spcBef>
              <a:spcAft>
                <a:spcPts val="0"/>
              </a:spcAft>
              <a:buClr>
                <a:srgbClr val="F69200"/>
              </a:buClr>
              <a:buSzPct val="100000"/>
              <a:buFontTx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B Sans Text Semibold" panose="020B0503040504020204" pitchFamily="34" charset="0"/>
              <a:ea typeface="FedraSansPro-LightItalic" charset="0"/>
              <a:cs typeface="SB Sans Text Semibold" panose="020B05030405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47" y="3680645"/>
            <a:ext cx="3443510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27" y="279845"/>
            <a:ext cx="11096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365</Words>
  <Application>Microsoft Office PowerPoint</Application>
  <PresentationFormat>Произвольный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связной</cp:lastModifiedBy>
  <cp:revision>86</cp:revision>
  <dcterms:created xsi:type="dcterms:W3CDTF">2021-05-31T10:14:00Z</dcterms:created>
  <dcterms:modified xsi:type="dcterms:W3CDTF">2024-11-25T18:36:35Z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36BEF3603BBA4A718F27104645835131_12</vt:lpwstr>
  </property>
  <property fmtid="{D5CDD505-2E9C-101B-9397-08002B2CF9AE}" pid="3" name="KSOProductBuildVer">
    <vt:lpwstr>1049-12.2.0.13489</vt:lpwstr>
  </property>
</Properties>
</file>